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handoutMasterIdLst>
    <p:handoutMasterId r:id="rId23"/>
  </p:handoutMasterIdLst>
  <p:sldIdLst>
    <p:sldId id="257" r:id="rId2"/>
    <p:sldId id="539" r:id="rId3"/>
    <p:sldId id="527" r:id="rId4"/>
    <p:sldId id="261" r:id="rId5"/>
    <p:sldId id="530" r:id="rId6"/>
    <p:sldId id="262" r:id="rId7"/>
    <p:sldId id="531" r:id="rId8"/>
    <p:sldId id="543" r:id="rId9"/>
    <p:sldId id="529" r:id="rId10"/>
    <p:sldId id="536" r:id="rId11"/>
    <p:sldId id="537" r:id="rId12"/>
    <p:sldId id="538" r:id="rId13"/>
    <p:sldId id="540" r:id="rId14"/>
    <p:sldId id="542" r:id="rId15"/>
    <p:sldId id="545" r:id="rId16"/>
    <p:sldId id="544" r:id="rId17"/>
    <p:sldId id="519" r:id="rId18"/>
    <p:sldId id="533" r:id="rId19"/>
    <p:sldId id="522" r:id="rId20"/>
    <p:sldId id="546" r:id="rId21"/>
  </p:sldIdLst>
  <p:sldSz cx="12192000" cy="6858000"/>
  <p:notesSz cx="6950075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38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862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26" y="2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6" y="0"/>
            <a:ext cx="3012329" cy="463697"/>
          </a:xfrm>
          <a:prstGeom prst="rect">
            <a:avLst/>
          </a:prstGeom>
        </p:spPr>
        <p:txBody>
          <a:bodyPr vert="horz" lIns="90137" tIns="45069" rIns="90137" bIns="4506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6178" y="0"/>
            <a:ext cx="3012329" cy="463697"/>
          </a:xfrm>
          <a:prstGeom prst="rect">
            <a:avLst/>
          </a:prstGeom>
        </p:spPr>
        <p:txBody>
          <a:bodyPr vert="horz" lIns="90137" tIns="45069" rIns="90137" bIns="45069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6" y="8772379"/>
            <a:ext cx="3012329" cy="463697"/>
          </a:xfrm>
          <a:prstGeom prst="rect">
            <a:avLst/>
          </a:prstGeom>
        </p:spPr>
        <p:txBody>
          <a:bodyPr vert="horz" lIns="90137" tIns="45069" rIns="90137" bIns="4506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6178" y="8772379"/>
            <a:ext cx="3012329" cy="463697"/>
          </a:xfrm>
          <a:prstGeom prst="rect">
            <a:avLst/>
          </a:prstGeom>
        </p:spPr>
        <p:txBody>
          <a:bodyPr vert="horz" lIns="90137" tIns="45069" rIns="90137" bIns="45069" rtlCol="0" anchor="b"/>
          <a:lstStyle>
            <a:lvl1pPr algn="r">
              <a:defRPr sz="1200"/>
            </a:lvl1pPr>
          </a:lstStyle>
          <a:p>
            <a:fld id="{D3BE5EF7-028C-4DF7-A538-AA92071546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60806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11699" cy="463406"/>
          </a:xfrm>
          <a:prstGeom prst="rect">
            <a:avLst/>
          </a:prstGeom>
        </p:spPr>
        <p:txBody>
          <a:bodyPr vert="horz" lIns="91838" tIns="45920" rIns="91838" bIns="459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70" y="1"/>
            <a:ext cx="3011699" cy="463406"/>
          </a:xfrm>
          <a:prstGeom prst="rect">
            <a:avLst/>
          </a:prstGeom>
        </p:spPr>
        <p:txBody>
          <a:bodyPr vert="horz" lIns="91838" tIns="45920" rIns="91838" bIns="45920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06438" y="1154113"/>
            <a:ext cx="5537200" cy="31162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38" tIns="45920" rIns="91838" bIns="459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444865"/>
            <a:ext cx="5560060" cy="3636705"/>
          </a:xfrm>
          <a:prstGeom prst="rect">
            <a:avLst/>
          </a:prstGeom>
        </p:spPr>
        <p:txBody>
          <a:bodyPr vert="horz" lIns="91838" tIns="45920" rIns="91838" bIns="459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772676"/>
            <a:ext cx="3011699" cy="463405"/>
          </a:xfrm>
          <a:prstGeom prst="rect">
            <a:avLst/>
          </a:prstGeom>
        </p:spPr>
        <p:txBody>
          <a:bodyPr vert="horz" lIns="91838" tIns="45920" rIns="91838" bIns="459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70" y="8772676"/>
            <a:ext cx="3011699" cy="463405"/>
          </a:xfrm>
          <a:prstGeom prst="rect">
            <a:avLst/>
          </a:prstGeom>
        </p:spPr>
        <p:txBody>
          <a:bodyPr vert="horz" lIns="91838" tIns="45920" rIns="91838" bIns="45920" rtlCol="0" anchor="b"/>
          <a:lstStyle>
            <a:lvl1pPr algn="r">
              <a:defRPr sz="1200"/>
            </a:lvl1pPr>
          </a:lstStyle>
          <a:p>
            <a:fld id="{F8124F7C-4946-4F49-B130-B7D3BA980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7836190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B2050-3407-43C6-9B9D-49395F502F6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0" y="3382895"/>
            <a:ext cx="12192000" cy="3469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315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B2050-3407-43C6-9B9D-49395F502F6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7548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B2050-3407-43C6-9B9D-49395F502F6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0089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B2050-3407-43C6-9B9D-49395F502F6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0" y="3382895"/>
            <a:ext cx="12192000" cy="3469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079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B2050-3407-43C6-9B9D-49395F502F6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3704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B2050-3407-43C6-9B9D-49395F502F6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7634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B2050-3407-43C6-9B9D-49395F502F6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394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B2050-3407-43C6-9B9D-49395F502F6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8176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B2050-3407-43C6-9B9D-49395F502F6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23491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B2050-3407-43C6-9B9D-49395F502F6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305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B2050-3407-43C6-9B9D-49395F502F6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52097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3CB2050-3407-43C6-9B9D-49395F502F6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752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40.jpe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43.jpe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47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g"/><Relationship Id="rId5" Type="http://schemas.openxmlformats.org/officeDocument/2006/relationships/image" Target="../media/image45.jpg"/><Relationship Id="rId4" Type="http://schemas.openxmlformats.org/officeDocument/2006/relationships/image" Target="../media/image4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jpg"/><Relationship Id="rId4" Type="http://schemas.openxmlformats.org/officeDocument/2006/relationships/image" Target="../media/image49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10" Type="http://schemas.openxmlformats.org/officeDocument/2006/relationships/image" Target="../media/image58.jpeg"/><Relationship Id="rId4" Type="http://schemas.openxmlformats.org/officeDocument/2006/relationships/image" Target="../media/image52.jpeg"/><Relationship Id="rId9" Type="http://schemas.openxmlformats.org/officeDocument/2006/relationships/image" Target="../media/image5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png"/><Relationship Id="rId9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7" Type="http://schemas.openxmlformats.org/officeDocument/2006/relationships/image" Target="../media/image72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jpg"/><Relationship Id="rId5" Type="http://schemas.openxmlformats.org/officeDocument/2006/relationships/image" Target="../media/image70.jpg"/><Relationship Id="rId4" Type="http://schemas.openxmlformats.org/officeDocument/2006/relationships/image" Target="../media/image6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g"/><Relationship Id="rId5" Type="http://schemas.openxmlformats.org/officeDocument/2006/relationships/image" Target="../media/image6.jpg"/><Relationship Id="rId4" Type="http://schemas.openxmlformats.org/officeDocument/2006/relationships/image" Target="../media/image10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g"/><Relationship Id="rId5" Type="http://schemas.openxmlformats.org/officeDocument/2006/relationships/image" Target="../media/image25.jp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FC977E3-B1E5-49B5-9A4C-7177D933D1A8}"/>
              </a:ext>
            </a:extLst>
          </p:cNvPr>
          <p:cNvSpPr/>
          <p:nvPr/>
        </p:nvSpPr>
        <p:spPr>
          <a:xfrm>
            <a:off x="2222686" y="784590"/>
            <a:ext cx="7746627" cy="37874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mn-MN" sz="4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БАЯН-ӨЛГИЙ АЙМАГ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0734A6-A4E7-4D29-B4A9-6C6779146792}"/>
              </a:ext>
            </a:extLst>
          </p:cNvPr>
          <p:cNvSpPr txBox="1"/>
          <p:nvPr/>
        </p:nvSpPr>
        <p:spPr>
          <a:xfrm>
            <a:off x="2914920" y="4896251"/>
            <a:ext cx="61049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mn-MN" sz="18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Боловсрол, соёл, урлагийн газрын Захиргаа, удирдлагын хэлтсийн дарга Р.Серикбол</a:t>
            </a:r>
            <a:endParaRPr lang="en-US" sz="18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157844D-E2E8-4E70-8452-3F5CF0BC4440}"/>
              </a:ext>
            </a:extLst>
          </p:cNvPr>
          <p:cNvSpPr txBox="1"/>
          <p:nvPr/>
        </p:nvSpPr>
        <p:spPr>
          <a:xfrm>
            <a:off x="3111217" y="6250540"/>
            <a:ext cx="61049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mn-MN" sz="18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2020.12.01</a:t>
            </a:r>
            <a:endParaRPr lang="en-US" sz="18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23A66A0-6F1C-4DF9-ABEB-9EB6AD8D6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3070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5324" y="12312"/>
            <a:ext cx="12192000" cy="880129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612775" y="856641"/>
            <a:ext cx="11115675" cy="8959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AutoShape 12" descr="ÑÐÐÐÐÐÐÐÐ¢ÐÐ  Ð¥ÐÐ¢ Ð·ÑÑÐ³Ð°Ð½ Ð¸Ð»ÑÑÑÒ¯Ò¯Ð´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381248" y="-13963"/>
            <a:ext cx="7658101" cy="9277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mn-MN" sz="20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Сургуулийн барилга, 160 суудал 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mn-MN" sz="20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/Баян-Өлгий, Улаанхус сум, Согоог баг</a:t>
            </a:r>
            <a:r>
              <a:rPr lang="mn-MN" sz="2400" b="1" dirty="0">
                <a:solidFill>
                  <a:schemeClr val="accent1">
                    <a:lumMod val="50000"/>
                  </a:schemeClr>
                </a:solidFill>
              </a:rPr>
              <a:t>/</a:t>
            </a:r>
            <a:endParaRPr lang="en-US" sz="24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96432" y="961303"/>
            <a:ext cx="57023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Хүчин чадал: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160 суудалтай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Барилга угсралтын ажлын гүйцэтгэгч: </a:t>
            </a:r>
          </a:p>
          <a:p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“Турлиахт” ХХК</a:t>
            </a:r>
            <a:endParaRPr lang="en-US" sz="16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Зураг төслийн автор: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ХХК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Захиалагчийн хяналтын байгууллага: Барилга хөгжлийн төв, ГХБХГ</a:t>
            </a:r>
            <a:endParaRPr lang="mn-MN" sz="16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Гэрээний дүн: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1,595.0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сая төгрөг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Санхүүжилт:</a:t>
            </a:r>
            <a:endParaRPr lang="mn-MN" sz="16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Гэрээний эхлэх, дуусах огноо:</a:t>
            </a:r>
          </a:p>
          <a:p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 оны 05 дугаар сарын 26-ны өдөр</a:t>
            </a:r>
          </a:p>
          <a:p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 оны 0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дугаар сарын 01-ний өдөр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явцын хувь: 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хувьтай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330239" y="4043687"/>
            <a:ext cx="5509175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явц: </a:t>
            </a:r>
            <a:r>
              <a:rPr lang="mn-MN" sz="1600" dirty="0">
                <a:solidFill>
                  <a:srgbClr val="203864"/>
                </a:solidFill>
                <a:latin typeface="Arial" panose="020B0604020202020204" pitchFamily="34" charset="0"/>
              </a:rPr>
              <a:t>Суурийн хар шалны цутгалтын ажил  хийгдэж дууссан. Арматур боогдож дууссан. Өвлийн улирал эхэлсэнтэй холбоотой ажил түр зогссон.</a:t>
            </a:r>
            <a:endParaRPr lang="mn-MN" sz="1600" dirty="0">
              <a:solidFill>
                <a:srgbClr val="20386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96431" y="5440132"/>
            <a:ext cx="5542983" cy="33855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Тулгамдаж буй асуудал:</a:t>
            </a:r>
            <a:endParaRPr lang="mn-MN" sz="16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315977" y="122368"/>
            <a:ext cx="1637898" cy="6448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9515" y="97653"/>
            <a:ext cx="1844360" cy="70671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52"/>
            <a:ext cx="2439907" cy="830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98709238-B728-4B03-8437-02A222781E01}"/>
              </a:ext>
            </a:extLst>
          </p:cNvPr>
          <p:cNvSpPr txBox="1"/>
          <p:nvPr/>
        </p:nvSpPr>
        <p:spPr>
          <a:xfrm>
            <a:off x="381025" y="4043687"/>
            <a:ext cx="5305404" cy="33855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явц: 28%</a:t>
            </a:r>
            <a:endParaRPr lang="mn-MN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998" y="1127147"/>
            <a:ext cx="4881458" cy="274582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918" y="4874685"/>
            <a:ext cx="2420538" cy="141112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74" y="4874684"/>
            <a:ext cx="2451501" cy="1411124"/>
          </a:xfrm>
          <a:prstGeom prst="rect">
            <a:avLst/>
          </a:prstGeom>
        </p:spPr>
      </p:pic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F95F0953-2819-4668-815E-E9F66A4A50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5689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5324" y="-5618"/>
            <a:ext cx="12192000" cy="880129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612775" y="856641"/>
            <a:ext cx="11115675" cy="8959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AutoShape 12" descr="ÑÐÐÐÐÐÐÐÐ¢ÐÐ  Ð¥ÐÐ¢ Ð·ÑÑÐ³Ð°Ð½ Ð¸Ð»ÑÑÑÒ¯Ò¯Ð´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381248" y="-13963"/>
            <a:ext cx="7658101" cy="9277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Сургуулийн барилга, 320 суудал 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/Баян-Өлгий, Буянт сум/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34085" y="1031305"/>
            <a:ext cx="551978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Хүчин чадал: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320суудалтай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Барилга угсралтын ажлын гүйцэтгэгч: </a:t>
            </a:r>
          </a:p>
          <a:p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“Нур Едил” ХХК</a:t>
            </a:r>
            <a:endParaRPr lang="en-US" sz="16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Зураг төслийн автор: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ХХК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Захиалагчийн хяналтын байгууллага: Барилга хөгжлийн төв, ГХБХГ</a:t>
            </a:r>
            <a:endParaRPr lang="mn-MN" sz="16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Гэрээний дүн: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2,843.1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сая төгрөг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Санхүүжилт: 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Гэрээний эхлэх,дуусах огноо:</a:t>
            </a:r>
          </a:p>
          <a:p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 оны 0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дүгээр сарын 2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-ний өдөр</a:t>
            </a:r>
          </a:p>
          <a:p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 оны 0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дугаар сарын 15-ны өдөр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явцын хувь: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хувьтай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1024" y="4056249"/>
            <a:ext cx="5278266" cy="33855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явц: 20%</a:t>
            </a:r>
            <a:endParaRPr lang="mn-MN" sz="16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34085" y="5221185"/>
            <a:ext cx="5294364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хэсгээс өгсөн зөвлөмж, үүрэг даалгавар: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Барилга угсралтын ажлыг зураг төслийн дагуу хийж гүйцэтгэх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315977" y="122368"/>
            <a:ext cx="1637898" cy="6448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9515" y="97653"/>
            <a:ext cx="1844360" cy="70671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229" y="4540202"/>
            <a:ext cx="2577062" cy="150786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62"/>
          <a:stretch/>
        </p:blipFill>
        <p:spPr>
          <a:xfrm>
            <a:off x="381024" y="1109090"/>
            <a:ext cx="5278266" cy="281870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32" y="4517044"/>
            <a:ext cx="2445793" cy="150786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52"/>
            <a:ext cx="2439907" cy="830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8849659A-90DA-4948-B095-76F2D6C400D2}"/>
              </a:ext>
            </a:extLst>
          </p:cNvPr>
          <p:cNvSpPr txBox="1"/>
          <p:nvPr/>
        </p:nvSpPr>
        <p:spPr>
          <a:xfrm>
            <a:off x="6434085" y="4056249"/>
            <a:ext cx="5294364" cy="107721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явц:  </a:t>
            </a:r>
            <a:r>
              <a:rPr lang="mn-MN" sz="1600" b="0" i="0" u="none" strike="noStrike" dirty="0">
                <a:solidFill>
                  <a:srgbClr val="203864"/>
                </a:solidFill>
                <a:effectLst/>
                <a:latin typeface="Arial" panose="020B0604020202020204" pitchFamily="34" charset="0"/>
              </a:rPr>
              <a:t>Газар шороо суурийн ажил хийгдэж дууссан. 1 дүгээр давхрын карказ угсрах ажил хийгдсэн. Энэ онд тавигдсан 540</a:t>
            </a:r>
            <a:r>
              <a:rPr lang="en-US" sz="1600" b="0" i="0" u="none" strike="noStrike" dirty="0">
                <a:solidFill>
                  <a:srgbClr val="203864"/>
                </a:solidFill>
                <a:effectLst/>
                <a:latin typeface="Arial" panose="020B0604020202020204" pitchFamily="34" charset="0"/>
              </a:rPr>
              <a:t>.0</a:t>
            </a:r>
            <a:r>
              <a:rPr lang="mn-MN" sz="1600" b="0" i="0" u="none" strike="noStrike" dirty="0">
                <a:solidFill>
                  <a:srgbClr val="203864"/>
                </a:solidFill>
                <a:effectLst/>
                <a:latin typeface="Arial" panose="020B0604020202020204" pitchFamily="34" charset="0"/>
              </a:rPr>
              <a:t> сая төгрөгийн ажлаа хийж барилга угсралтын ажил зогссон.</a:t>
            </a:r>
            <a:endParaRPr lang="mn-MN" sz="16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6A29AA2B-5734-4065-8FC2-3B80FFB4B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8639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23" y="1090936"/>
            <a:ext cx="5278266" cy="2847397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-5324" y="12312"/>
            <a:ext cx="12192000" cy="880129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612775" y="856641"/>
            <a:ext cx="11115675" cy="8959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AutoShape 12" descr="ÑÐÐÐÐÐÐÐÐ¢ÐÐ  Ð¥ÐÐ¢ Ð·ÑÑÐ³Ð°Ð½ Ð¸Ð»ÑÑÑÒ¯Ò¯Ð´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381248" y="-13963"/>
            <a:ext cx="7658101" cy="9277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mn-MN" sz="2000" b="1" i="0" u="none" strike="noStrike" dirty="0">
                <a:solidFill>
                  <a:srgbClr val="203864"/>
                </a:solidFill>
                <a:effectLst/>
                <a:latin typeface="Arial" panose="020B0604020202020204" pitchFamily="34" charset="0"/>
              </a:rPr>
              <a:t>Сургуулийн хичээлийн А байр, биеийн тамирын заалын их засвар /Баян-Өлгий, Дэлүүн сум, 1 дүгээр сургууль/</a:t>
            </a:r>
            <a:r>
              <a:rPr lang="mn-MN" sz="2000" b="1" dirty="0">
                <a:solidFill>
                  <a:srgbClr val="203864"/>
                </a:solidFill>
              </a:rPr>
              <a:t> </a:t>
            </a:r>
            <a:endParaRPr lang="en-US" sz="2000" b="1" dirty="0">
              <a:solidFill>
                <a:srgbClr val="20386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64859" y="1090936"/>
            <a:ext cx="542116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Хүчин чадал: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Засвар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Барилга угсралтын ажлын гүйцэтгэгч: </a:t>
            </a:r>
          </a:p>
          <a:p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“Еба констракшн” ХХК</a:t>
            </a:r>
            <a:endParaRPr lang="en-US" sz="16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Зураг төслийн автор: “”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ХХК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Захиалагчийн хяналтын байгууллага: ГХБХГ</a:t>
            </a:r>
            <a:endParaRPr lang="mn-MN" sz="16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Гэрээний дүн: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228.1 сая төгрөг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Санхүүжилт: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230.0 сая төгрөг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Гэрээний эхлэх,дуусах огноо:</a:t>
            </a:r>
          </a:p>
          <a:p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 оны 05 дугаар сарын 15-ний өдөр</a:t>
            </a:r>
          </a:p>
          <a:p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 оны 11 дүгээр сарын 15-ны өдөр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явцын хувь: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хувьтай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64859" y="4056249"/>
            <a:ext cx="5263591" cy="15696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явц: </a:t>
            </a:r>
            <a:r>
              <a:rPr lang="mn-MN" sz="1600" dirty="0">
                <a:solidFill>
                  <a:srgbClr val="203864"/>
                </a:solidFill>
                <a:latin typeface="Arial" panose="020B0604020202020204" pitchFamily="34" charset="0"/>
              </a:rPr>
              <a:t>Сургуулийн хичээлийн А байр болон биеийн тамирын заалын их засварын ажил 100% дууссан. Улсын комисс хүлээж авсан болно. </a:t>
            </a:r>
          </a:p>
          <a:p>
            <a:r>
              <a:rPr lang="mn-MN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Барилга байгууламжийг ашиглалтад оруулах комиссын 2020 оны 08 дугаар сарын 18-ны өдрийн 19/2020 дугаар дүгнэлт.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315977" y="122368"/>
            <a:ext cx="1637898" cy="6448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9515" y="97653"/>
            <a:ext cx="1844360" cy="70671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52"/>
            <a:ext cx="2439907" cy="830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229" y="4540202"/>
            <a:ext cx="1276335" cy="146115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0760" y="4540202"/>
            <a:ext cx="1276335" cy="1461157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32" y="4540202"/>
            <a:ext cx="2444940" cy="146115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73B1C1E-32F0-4457-B258-E652816BF385}"/>
              </a:ext>
            </a:extLst>
          </p:cNvPr>
          <p:cNvSpPr txBox="1"/>
          <p:nvPr/>
        </p:nvSpPr>
        <p:spPr>
          <a:xfrm>
            <a:off x="381024" y="4056249"/>
            <a:ext cx="5278266" cy="33855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явц: 100%</a:t>
            </a:r>
            <a:endParaRPr lang="mn-MN" sz="16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BAB6E360-6FAE-4B0F-8576-3A6B55A99B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5277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5745C06-4F30-4FD1-AC28-7A20EDF65C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23" y="1090936"/>
            <a:ext cx="5278266" cy="2847397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-5324" y="4074"/>
            <a:ext cx="12192000" cy="880129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612775" y="856641"/>
            <a:ext cx="11115675" cy="8959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AutoShape 12" descr="ÑÐÐÐÐÐÐÐÐ¢ÐÐ  Ð¥ÐÐ¢ Ð·ÑÑÐ³Ð°Ð½ Ð¸Ð»ÑÑÑÒ¯Ò¯Ð´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381248" y="-13963"/>
            <a:ext cx="7658101" cy="9277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Цэцэрлэгийн барилгын А корпусын их засвар 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/Баян-Өлгий, Дэлүүн сум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/</a:t>
            </a:r>
            <a:endParaRPr lang="en-US" sz="22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50369" y="1069887"/>
            <a:ext cx="536528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Хүчин чадал: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Засвар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Барилга угсралтын ажлын гүйцэтгэгч: </a:t>
            </a:r>
          </a:p>
          <a:p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“Мурап” ХХК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Зураг төслийн автор: “   “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ХХК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Захиалагчийн хяналтын байгууллага: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БЗА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Гэрээний дүн: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137.1 сая төгрөг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Санхүүжилт:    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150.0 сая төгрөг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Гэрээний эхлэх, дуусах огноо:</a:t>
            </a:r>
          </a:p>
          <a:p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 оны 05 дугаар сарын 21-ний өдөр</a:t>
            </a:r>
          </a:p>
          <a:p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 оны 11 дүгээр сарын 30-ны өдөр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явцын хувь: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хувьтай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500341" y="4056117"/>
            <a:ext cx="5167890" cy="132343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явц: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Их засварын ажил 100% дууссан. Улсын комисс </a:t>
            </a:r>
            <a:r>
              <a:rPr lang="en-US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2020.0</a:t>
            </a:r>
            <a:r>
              <a:rPr lang="mn-MN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8.29-нд хүлээж авсан.</a:t>
            </a:r>
          </a:p>
          <a:p>
            <a:r>
              <a:rPr lang="mn-MN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Барилга байгууламжийг ашиглалтад оруулах комиссын 2020 оны 08 дугаар сарын 29-ний өдрийн 15/2020 дугаар дүгнэлт.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315977" y="122368"/>
            <a:ext cx="1637898" cy="6448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9515" y="97653"/>
            <a:ext cx="1844360" cy="70671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939"/>
            <a:ext cx="2439907" cy="830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8" descr="C:\Users\Dell\Desktop\New folder\119184754_1574473529393679_2928530936314394479_n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176" y="1087817"/>
            <a:ext cx="5278265" cy="28409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Picture 20" descr="C:\Users\Dell\Desktop\New folder\119637140_1734642793354618_2040617971470497281_n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372" y="4540202"/>
            <a:ext cx="2434595" cy="1461157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Picture 26" descr="C:\Users\Dell\Desktop\New folder\119422627_1599606130220337_1757960364794187430_n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266" y="4540202"/>
            <a:ext cx="2551829" cy="1461157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BEFC15C-46FF-421F-8B2C-D81686454B27}"/>
              </a:ext>
            </a:extLst>
          </p:cNvPr>
          <p:cNvSpPr txBox="1"/>
          <p:nvPr/>
        </p:nvSpPr>
        <p:spPr>
          <a:xfrm>
            <a:off x="381024" y="4056249"/>
            <a:ext cx="5278266" cy="33855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явц: 100%</a:t>
            </a:r>
            <a:endParaRPr lang="mn-MN" sz="16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71108BC-559F-4286-B19E-BDF935EF1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07728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5324" y="28788"/>
            <a:ext cx="12192000" cy="880129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612775" y="856641"/>
            <a:ext cx="11115675" cy="8959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AutoShape 12" descr="ÑÐÐÐÐÐÐÐÐ¢ÐÐ  Ð¥ÐÐ¢ Ð·ÑÑÐ³Ð°Ð½ Ð¸Ð»ÑÑÑÒ¯Ò¯Ð´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381248" y="-13963"/>
            <a:ext cx="7658101" cy="9277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Цэцэрлэгийн барилгын их засвар </a:t>
            </a:r>
            <a:endParaRPr lang="mn-MN" sz="20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/Баян-Өлгий, Алтай сум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endParaRPr lang="en-US" sz="24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41040" y="1028271"/>
            <a:ext cx="536528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Хүчин чадал: </a:t>
            </a:r>
            <a:endParaRPr lang="mn-MN" sz="16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Барилга угсралтын ажлын гүйцэтгэгч: </a:t>
            </a:r>
          </a:p>
          <a:p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“Классиксолюшн” ХХК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Зураг төслийн автор: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“Рус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Нур” ХХК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Захиалагчийн хяналтын байгууллага: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ГХБХБГ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Гэрээний дүн: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143,000,000</a:t>
            </a:r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төгрөг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Санхүүжилт: 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Гэрээний эхлэх, дуусах огноо:</a:t>
            </a:r>
          </a:p>
          <a:p>
            <a:r>
              <a:rPr lang="mn-MN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 оны 07 дугаар сарын 01-ны өдөр</a:t>
            </a:r>
          </a:p>
          <a:p>
            <a:r>
              <a:rPr lang="mn-MN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 оны 08 дугаар сарын 25-ны өдөр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явцын хувь: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 хувьтай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41040" y="4059534"/>
            <a:ext cx="5507465" cy="33855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Улсын комисс хүлээж авсан.</a:t>
            </a:r>
            <a:endParaRPr lang="mn-MN" sz="1600" dirty="0">
              <a:solidFill>
                <a:srgbClr val="20386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315977" y="122368"/>
            <a:ext cx="1637898" cy="6448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9515" y="97653"/>
            <a:ext cx="1844360" cy="70671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565"/>
            <a:ext cx="2439907" cy="830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2578B002-140F-452C-A3C2-FA781995EAEB}"/>
              </a:ext>
            </a:extLst>
          </p:cNvPr>
          <p:cNvSpPr txBox="1"/>
          <p:nvPr/>
        </p:nvSpPr>
        <p:spPr>
          <a:xfrm>
            <a:off x="521823" y="4059534"/>
            <a:ext cx="5278266" cy="33855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явц: 100%</a:t>
            </a:r>
            <a:endParaRPr lang="mn-MN" sz="16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827" y="4577987"/>
            <a:ext cx="1481888" cy="2051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823" y="1061919"/>
            <a:ext cx="4401954" cy="285436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051" y="5027144"/>
            <a:ext cx="2612619" cy="160184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823" y="4577987"/>
            <a:ext cx="1111668" cy="2051000"/>
          </a:xfrm>
          <a:prstGeom prst="rect">
            <a:avLst/>
          </a:prstGeom>
        </p:spPr>
      </p:pic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B8995E59-2819-4092-8958-D69C41A4F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3503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76" y="1087816"/>
            <a:ext cx="5276114" cy="2823033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-5324" y="28788"/>
            <a:ext cx="12192000" cy="8801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612775" y="856641"/>
            <a:ext cx="11115675" cy="8959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AutoShape 12" descr="ÑÐÐÐÐÐÐÐÐ¢ÐÐ  Ð¥ÐÐ¢ Ð·ÑÑÐ³Ð°Ð½ Ð¸Ð»ÑÑÑÒ¯Ò¯Ð´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381248" y="-13963"/>
            <a:ext cx="7658101" cy="9277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mn-MN" sz="2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Цэцэрлэгийн барилга, 250 ор </a:t>
            </a:r>
            <a:endParaRPr lang="en-US" sz="24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mn-MN" sz="2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/Баян-Өлгий, Өлгий сумын 1-р цэцэрлэг/</a:t>
            </a:r>
            <a:endParaRPr lang="en-US" sz="24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70137" y="1045578"/>
            <a:ext cx="536528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Хүчин чадал: </a:t>
            </a:r>
            <a:endParaRPr lang="en-US" sz="16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Барилга угсралтын ажлын гүйцэтгэгч: </a:t>
            </a:r>
          </a:p>
          <a:p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“Мурап ХХК 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ХХК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Зураг төслийн автор: 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ХХК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Захиалагчийн хяналтын байгууллага: </a:t>
            </a:r>
            <a:endParaRPr lang="mn-MN" sz="16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Гэрээний дүн: 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,798,579,283</a:t>
            </a:r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төгрөг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Санхүүжилт: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 онд 1,025,000,000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Гэрээний эхлэх, дуусах огноо:</a:t>
            </a:r>
          </a:p>
          <a:p>
            <a:r>
              <a:rPr lang="mn-MN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 оны 07 дугаар сарын 22-ны өдөр</a:t>
            </a:r>
          </a:p>
          <a:p>
            <a:r>
              <a:rPr lang="mn-MN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 оны 08 дугаар сарын 02-ны өдөр</a:t>
            </a:r>
            <a:endParaRPr lang="mn-MN" sz="16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явцын хувь: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10% хувьтай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370137" y="4038776"/>
            <a:ext cx="5358313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явц: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Хуучийн барилгыг нураан буулгаж, түр хашаа барьж, цахилгаан, бохирын шугамын ажлыг гүйцэтгэж байгаад ажил зогссон.</a:t>
            </a:r>
            <a:endParaRPr lang="mn-MN" sz="1600" dirty="0">
              <a:solidFill>
                <a:srgbClr val="20386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63161" y="5169892"/>
            <a:ext cx="5365289" cy="83099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Тулгамдаж буй асуудал: </a:t>
            </a:r>
            <a:r>
              <a:rPr lang="mn-MN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Тендерт хамт орсон компани нь Шүүхэд гомдол гаргаж,  Шүүхийн эцсийн шийдвэрийг хүлээж байна.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315977" y="122368"/>
            <a:ext cx="1637898" cy="6448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9515" y="97653"/>
            <a:ext cx="1844360" cy="706711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49A76CAE-2EBE-4508-915A-2D430EEDA2EF}"/>
              </a:ext>
            </a:extLst>
          </p:cNvPr>
          <p:cNvSpPr/>
          <p:nvPr/>
        </p:nvSpPr>
        <p:spPr>
          <a:xfrm>
            <a:off x="432203" y="122368"/>
            <a:ext cx="1319324" cy="6448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mn-MN" dirty="0"/>
              <a:t>Шилжих барилга  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574" y="4540201"/>
            <a:ext cx="2398393" cy="146115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0156" y="4539732"/>
            <a:ext cx="2639133" cy="1461157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E6187701-9241-4EC8-BFD9-3D92EC5A66F2}"/>
              </a:ext>
            </a:extLst>
          </p:cNvPr>
          <p:cNvSpPr txBox="1"/>
          <p:nvPr/>
        </p:nvSpPr>
        <p:spPr>
          <a:xfrm>
            <a:off x="381024" y="4056249"/>
            <a:ext cx="5278266" cy="33855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явц: 10%</a:t>
            </a:r>
            <a:endParaRPr lang="mn-MN" sz="16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3D627F98-A906-47B3-B89D-F4BDB3507C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6285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5324" y="28788"/>
            <a:ext cx="12192000" cy="8801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612775" y="856641"/>
            <a:ext cx="11115675" cy="8959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AutoShape 12" descr="ÑÐÐÐÐÐÐÐÐ¢ÐÐ  Ð¥ÐÐ¢ Ð·ÑÑÐ³Ð°Ð½ Ð¸Ð»ÑÑÑÒ¯Ò¯Ð´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381248" y="-13963"/>
            <a:ext cx="7658101" cy="9277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Сургуулийн</a:t>
            </a:r>
            <a:r>
              <a:rPr lang="mn-MN" sz="2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дотуур</a:t>
            </a:r>
            <a:r>
              <a:rPr lang="mn-MN" sz="2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байрын барилгын их засвар </a:t>
            </a:r>
            <a:endParaRPr lang="mn-MN" sz="24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/Баян-Өлгий, Толбо сум/</a:t>
            </a:r>
            <a:endParaRPr lang="en-US" sz="24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62439" y="991788"/>
            <a:ext cx="4995142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Хүчин чадал: </a:t>
            </a:r>
            <a:endParaRPr lang="en-US" sz="16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Барилга угсралтын ажлын гүйцэтгэгч: </a:t>
            </a:r>
          </a:p>
          <a:p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“Досстрой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ХХК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Зураг төслийн автор: 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ХХК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Захиалагчийн хяналтын байгууллага: </a:t>
            </a:r>
            <a:endParaRPr lang="mn-MN" sz="16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Гэрээний дүн: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94,000,000</a:t>
            </a:r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төгрөг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Санхүүжилт: 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Гэрээний эхлэх, дуусах огноо:</a:t>
            </a:r>
          </a:p>
          <a:p>
            <a:r>
              <a:rPr lang="mn-MN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 оны 08 дугаар сарын 03-ны өдөр</a:t>
            </a:r>
          </a:p>
          <a:p>
            <a:r>
              <a:rPr lang="mn-MN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 оны 09 дугаар сарын 18-ны өдөр</a:t>
            </a:r>
            <a:endParaRPr lang="mn-MN" sz="16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явцын хувь: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100</a:t>
            </a:r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хувьтай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Гүйцэтгэгчийн холбоо барих утас: 95429424, 99425250</a:t>
            </a:r>
            <a:endParaRPr lang="mn-MN" sz="16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62439" y="4542773"/>
            <a:ext cx="4952092" cy="15696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явц: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Барилгын ажил 100% дууссан. Улсын комисс хүлээж авсан. </a:t>
            </a:r>
          </a:p>
          <a:p>
            <a:r>
              <a:rPr lang="mn-MN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Барилга байгууламжийг ашиглалтад оруулах комиссын дүгнэлтэд гарын үсэг зурагдаж дуусаагүй байна.</a:t>
            </a:r>
          </a:p>
          <a:p>
            <a:endParaRPr lang="mn-MN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315977" y="122368"/>
            <a:ext cx="1637898" cy="6448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9515" y="97653"/>
            <a:ext cx="1844360" cy="706711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49A76CAE-2EBE-4508-915A-2D430EEDA2EF}"/>
              </a:ext>
            </a:extLst>
          </p:cNvPr>
          <p:cNvSpPr/>
          <p:nvPr/>
        </p:nvSpPr>
        <p:spPr>
          <a:xfrm>
            <a:off x="432203" y="122368"/>
            <a:ext cx="1319324" cy="6448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mn-MN" dirty="0"/>
              <a:t>Шилжих барилга  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0663E6C-2B54-4DD9-821A-6D12047F2449}"/>
              </a:ext>
            </a:extLst>
          </p:cNvPr>
          <p:cNvSpPr txBox="1"/>
          <p:nvPr/>
        </p:nvSpPr>
        <p:spPr>
          <a:xfrm>
            <a:off x="432203" y="3882098"/>
            <a:ext cx="5278266" cy="33855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явц: 100%</a:t>
            </a:r>
            <a:endParaRPr lang="mn-MN" sz="16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4238" y="4618421"/>
            <a:ext cx="1534726" cy="204630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390" y="4618421"/>
            <a:ext cx="1534726" cy="204630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42" y="4618421"/>
            <a:ext cx="1534726" cy="204630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194" y="1466088"/>
            <a:ext cx="1534726" cy="204630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19" y="1466088"/>
            <a:ext cx="1534726" cy="204630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7387" y="1436184"/>
            <a:ext cx="1579584" cy="210611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909" y="4590360"/>
            <a:ext cx="1579584" cy="210611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2561" y="1470269"/>
            <a:ext cx="1528456" cy="2037940"/>
          </a:xfrm>
          <a:prstGeom prst="rect">
            <a:avLst/>
          </a:prstGeom>
        </p:spPr>
      </p:pic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4267A731-FA70-4F1C-98C6-CBEEDB0E73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82664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5324" y="20550"/>
            <a:ext cx="12192000" cy="880129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612775" y="856641"/>
            <a:ext cx="11115675" cy="8959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AutoShape 12" descr="ÑÐÐÐÐÐÐÐÐ¢ÐÐ  Ð¥ÐÐ¢ Ð·ÑÑÐ³Ð°Ð½ Ð¸Ð»ÑÑÑÒ¯Ò¯Ð´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381248" y="-13963"/>
            <a:ext cx="7658101" cy="9277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mn-MN" sz="20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Цэцэрлэгийн барилга, 50 ор 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mn-MN" sz="20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/Баян-Өлгий, Цэнгэл сум/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43137" y="1098415"/>
            <a:ext cx="473446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Хүчин чадал: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50 ортой  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Барилга угсралтын ажлын гүйцэтгэгч: </a:t>
            </a:r>
          </a:p>
          <a:p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“Классиксолюшн” ХХК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Зураг төслийн автор: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АЕСН</a:t>
            </a:r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ХХК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Захиалагчийн хяналтын байгууллага: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ГХБХБГ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Гэрээний дүн: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358,000,000</a:t>
            </a:r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төгрөг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Санхүүжилт: 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Гэрээний эхлэх,дуусах огноо:</a:t>
            </a:r>
          </a:p>
          <a:p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 оны 08 дугаар сарын 01-ний өдөр</a:t>
            </a:r>
          </a:p>
          <a:p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 оны 12 дугаар сарын 31-ны өдөр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явцын хувь: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 хувьтай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8676" y="3992348"/>
            <a:ext cx="5278717" cy="33855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100%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315977" y="122368"/>
            <a:ext cx="1637898" cy="6448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9515" y="97653"/>
            <a:ext cx="1844360" cy="706711"/>
          </a:xfrm>
          <a:prstGeom prst="rect">
            <a:avLst/>
          </a:prstGeom>
        </p:spPr>
      </p:pic>
      <p:pic>
        <p:nvPicPr>
          <p:cNvPr id="2056" name="Picture 8" descr="https://scontent.fuln5-1.fna.fbcdn.net/v/t1.15752-9/94747164_1007953199602613_1319963842289074176_n.jpg?_nc_cat=105&amp;_nc_sid=b96e70&amp;_nc_ohc=XhYFw-QWls0AX_XeH0c&amp;_nc_ht=scontent.fuln5-1.fna&amp;oh=97fcbd4b86723b0ef83dee3f20b4d994&amp;oe=5ECF08B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33" y="4452078"/>
            <a:ext cx="2555860" cy="1506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6A2685F-C431-421B-9F96-1F48150F92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76" y="1098415"/>
            <a:ext cx="5260190" cy="283334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E7800DE-612D-4305-BF46-AD49D7D11D5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77" y="4452078"/>
            <a:ext cx="2555860" cy="150624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565"/>
            <a:ext cx="2439907" cy="830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6543137" y="4543481"/>
            <a:ext cx="4925203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явц: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Барилгын ажил дуусч, улсын комисс хүлээж авсан.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4187813-7C4C-48BF-94B3-9C5C44F7D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922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5324" y="2620"/>
            <a:ext cx="12192000" cy="880129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612775" y="856641"/>
            <a:ext cx="11115675" cy="8959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AutoShape 12" descr="ÑÐÐÐÐÐÐÐÐ¢ÐÐ  Ð¥ÐÐ¢ Ð·ÑÑÐ³Ð°Ð½ Ð¸Ð»ÑÑÑÒ¯Ò¯Ð´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381248" y="-13963"/>
            <a:ext cx="7658101" cy="9277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mn-MN" sz="20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Цэцэрлэгийн барилга, 50 ор </a:t>
            </a:r>
          </a:p>
          <a:p>
            <a:pPr algn="ctr"/>
            <a:r>
              <a:rPr lang="mn-MN" sz="20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/Баян-Өлгий, Сагсай сум, Даян баг</a:t>
            </a:r>
            <a:r>
              <a:rPr lang="mn-MN" sz="2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endParaRPr lang="en-US" sz="22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13176" y="1030787"/>
            <a:ext cx="514069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Хүчин чадал: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50 ортой  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Барилга угсралтын ажлын гүйцэтгэгч: </a:t>
            </a:r>
          </a:p>
          <a:p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“Өлке констракшн” ХХК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Зураг төслийн автор: 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Захиалагчийн хяналтын байгууллага: 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Гэрээний дүн: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434,400,000</a:t>
            </a:r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төгрөг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Санхүүжилт: 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Гэрээний эхлэх, дуусах огноо:</a:t>
            </a:r>
          </a:p>
          <a:p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 оны 12 дугаар сарын 030-ны өдөр</a:t>
            </a:r>
          </a:p>
          <a:p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 оны 07 дугаар сарын 30-ны өдөр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явцын хувь: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хувьтай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315977" y="122368"/>
            <a:ext cx="1637898" cy="6448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9515" y="97653"/>
            <a:ext cx="1844360" cy="706711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565"/>
            <a:ext cx="2439907" cy="830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76" y="4494331"/>
            <a:ext cx="2555860" cy="168609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012" y="4489524"/>
            <a:ext cx="1489242" cy="168217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861"/>
          <a:stretch/>
        </p:blipFill>
        <p:spPr>
          <a:xfrm>
            <a:off x="387350" y="1098415"/>
            <a:ext cx="5260190" cy="283334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2231F51-5DBF-4B21-8CD9-C1EA806BEF23}"/>
              </a:ext>
            </a:extLst>
          </p:cNvPr>
          <p:cNvSpPr txBox="1"/>
          <p:nvPr/>
        </p:nvSpPr>
        <p:spPr>
          <a:xfrm>
            <a:off x="373568" y="4028707"/>
            <a:ext cx="5319188" cy="33855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явц: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100%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61997" y="4170065"/>
            <a:ext cx="4925203" cy="132343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явц: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Барилгын ажил 100% дууссан. Улсын комисс хүлээж авсан. </a:t>
            </a:r>
          </a:p>
          <a:p>
            <a:r>
              <a:rPr lang="mn-MN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Барилга байгууламжийг ашиглалтад оруулах комиссын 2020 оны 07 дугаар сарын 30-ны өдрийн 30/2020 дугаар дүгнэлт.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BBBD72D-F839-40A4-9558-A6E45FA54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8855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5324" y="4074"/>
            <a:ext cx="12192000" cy="880129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612775" y="856641"/>
            <a:ext cx="11115675" cy="8959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AutoShape 12" descr="ÑÐÐÐÐÐÐÐÐ¢ÐÐ  Ð¥ÐÐ¢ Ð·ÑÑÐ³Ð°Ð½ Ð¸Ð»ÑÑÑÒ¯Ò¯Ð´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381248" y="-13963"/>
            <a:ext cx="7658101" cy="9277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mn-MN" sz="20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Цэцэрлэгийн барилга, 25 ор 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mn-MN" sz="20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/Баян-Өлгий, Улаанхус сум, Жалпах баг/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85865" y="1135365"/>
            <a:ext cx="536528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Хүчин чадал: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25 ортой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Барилга угсралтын ажлын гүйцэтгэгч: </a:t>
            </a:r>
          </a:p>
          <a:p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“Улыдала”ХХК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Зураг төслийн автор: “   “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ХХК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Захиалагчийн хяналтын байгууллага: БЗА</a:t>
            </a:r>
            <a:endParaRPr lang="mn-MN" sz="16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Гэрээний дүн: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154,000,000 төгрөг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Санхүүжилт: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154,000,000 төгрөг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Гэрээний эхлэх,дуусах огноо:</a:t>
            </a:r>
          </a:p>
          <a:p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оны 9 дүгээр сарын 25-ны өдөр</a:t>
            </a:r>
          </a:p>
          <a:p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 оны 05 дугаар сарын 25-ний өдөр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явцын хувь: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хувьтай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Гүйцэтгэгчийн холбоо барих утас: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95943535, </a:t>
            </a:r>
            <a:endParaRPr lang="mn-MN" sz="1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12024" y="4589222"/>
            <a:ext cx="5365289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Барилгын ажил 100% дууссан. Улсын комисс хүлээж авсан. </a:t>
            </a:r>
            <a:endParaRPr lang="mn-MN" sz="1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315977" y="122368"/>
            <a:ext cx="1637898" cy="6448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9515" y="97653"/>
            <a:ext cx="1844360" cy="70671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626"/>
            <a:ext cx="2439907" cy="830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2231F51-5DBF-4B21-8CD9-C1EA806BEF23}"/>
              </a:ext>
            </a:extLst>
          </p:cNvPr>
          <p:cNvSpPr txBox="1"/>
          <p:nvPr/>
        </p:nvSpPr>
        <p:spPr>
          <a:xfrm>
            <a:off x="460375" y="4286526"/>
            <a:ext cx="5319188" cy="33855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явц: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100%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75" y="4716317"/>
            <a:ext cx="2603666" cy="19527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775" y="995009"/>
            <a:ext cx="4527923" cy="322031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7920" y="4719307"/>
            <a:ext cx="2633708" cy="1975282"/>
          </a:xfrm>
          <a:prstGeom prst="rect">
            <a:avLst/>
          </a:prstGeom>
        </p:spPr>
      </p:pic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31BCCD92-2566-4672-9D8C-C954E916C5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1583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id="{531E9699-6645-45D0-BF77-BC2EB9ECA54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32" b="7418"/>
          <a:stretch/>
        </p:blipFill>
        <p:spPr>
          <a:xfrm>
            <a:off x="364398" y="1109416"/>
            <a:ext cx="5307466" cy="266053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-5324" y="12312"/>
            <a:ext cx="12192000" cy="880129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612775" y="856641"/>
            <a:ext cx="11115675" cy="8959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AutoShape 12" descr="ÑÐÐÐÐÐÐÐÐ¢ÐÐ  Ð¥ÐÐ¢ Ð·ÑÑÐ³Ð°Ð½ Ð¸Ð»ÑÑÑÒ¯Ò¯Ð´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381248" y="-13963"/>
            <a:ext cx="7658101" cy="9277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Сургуулийн дотуур байрын барилга, 30 ор </a:t>
            </a:r>
            <a:endParaRPr lang="mn-MN" sz="20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/Баян-Өлгий, Булган сум</a:t>
            </a:r>
            <a:r>
              <a:rPr lang="mn-MN" sz="20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Ёлт бага сургууль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25452" y="1139506"/>
            <a:ext cx="57023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Хүчин чадал: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 ортой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Барилга угсралтын ажлын гүйцэтгэгч: </a:t>
            </a:r>
          </a:p>
          <a:p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“Чандмань-Уушир” ХХК</a:t>
            </a:r>
            <a:endParaRPr lang="en-US" sz="16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Зураг төслийн автор: “”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ХХК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Захиалагчийн хяналтын байгууллага: Барилга хөгжлийн төв, ГХБХГ</a:t>
            </a:r>
            <a:endParaRPr lang="mn-MN" sz="16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Гэрээний дүн: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498.8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сая төгрөг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Санхүүжилт: 512.6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сая төгрөг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Гэрээний эхлэх,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дуусах огноо:</a:t>
            </a:r>
          </a:p>
          <a:p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 оны 05 дугаар сарын 15-ний өдөр</a:t>
            </a:r>
          </a:p>
          <a:p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оны 11 дүгээр сарын 15-ны өдөр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явцын хувь: 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хувьтай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80918" y="4448922"/>
            <a:ext cx="5346684" cy="132343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явц: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Барилгын ажил 100% дууссан. Улсын комисс хүлээж авсан. </a:t>
            </a:r>
          </a:p>
          <a:p>
            <a:r>
              <a:rPr lang="mn-MN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Барилга байгууламжийг ашиглалтад оруулах комиссын 2020 оны 09 дүгээр сарын 30-ны өдрийн 35/2020 дугаар дүгнэлт.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315977" y="122368"/>
            <a:ext cx="1637898" cy="6448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9515" y="97653"/>
            <a:ext cx="1844360" cy="70671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52"/>
            <a:ext cx="2439907" cy="830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32"/>
          <a:stretch/>
        </p:blipFill>
        <p:spPr>
          <a:xfrm>
            <a:off x="373568" y="4484782"/>
            <a:ext cx="2580138" cy="150940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568" y="1112716"/>
            <a:ext cx="5319188" cy="2821798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1153" y="4484782"/>
            <a:ext cx="1261603" cy="150940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713" y="4484782"/>
            <a:ext cx="1326094" cy="150940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4BB1E3A7-EC1C-42AE-935D-0D4D197E6D5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398" y="4484782"/>
            <a:ext cx="2580138" cy="1509401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661E882-8CEA-40DF-8C9C-A9A7B28005F4}"/>
              </a:ext>
            </a:extLst>
          </p:cNvPr>
          <p:cNvSpPr txBox="1"/>
          <p:nvPr/>
        </p:nvSpPr>
        <p:spPr>
          <a:xfrm>
            <a:off x="373568" y="4028707"/>
            <a:ext cx="5319188" cy="33855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явц: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100%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9CC806F5-09B3-490E-B651-74862C78F4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1301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5324" y="28788"/>
            <a:ext cx="12192000" cy="8801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612775" y="856641"/>
            <a:ext cx="11115675" cy="8959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AutoShape 12" descr="ÑÐÐÐÐÐÐÐÐ¢ÐÐ  Ð¥ÐÐ¢ Ð·ÑÑÐ³Ð°Ð½ Ð¸Ð»ÑÑÑÒ¯Ò¯Ð´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751527" y="-13963"/>
            <a:ext cx="8357987" cy="9277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mn-MN" sz="20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Сургуулийн хичээлийн байрын А   корпус,   спорт   заалын   их засвар /Баян-Өлгий,  Баяннуур сум, 1 дүгээр сургууль/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94268" y="966068"/>
            <a:ext cx="565960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Хүчин чадал: </a:t>
            </a:r>
            <a:endParaRPr lang="en-US" sz="16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Барилга угсралтын ажлын гүйцэтгэгч: </a:t>
            </a:r>
          </a:p>
          <a:p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“Нармаржан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ХХК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Зураг төслийн автор: 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“Руснур” ХХК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Захиалагчийн хяналтын байгууллага: </a:t>
            </a:r>
            <a:endParaRPr lang="mn-MN" sz="16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Гэрээний дүн: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220,780,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708</a:t>
            </a:r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төгрөг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Санхүүжилт: 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Гэрээний эхлэх, дуусах огноо:</a:t>
            </a:r>
          </a:p>
          <a:p>
            <a:r>
              <a:rPr lang="mn-MN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 оны </a:t>
            </a:r>
            <a:r>
              <a:rPr lang="en-US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08</a:t>
            </a:r>
            <a:r>
              <a:rPr lang="mn-MN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дугаар сарын </a:t>
            </a:r>
            <a:r>
              <a:rPr lang="en-US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r>
              <a:rPr lang="mn-MN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-ны өдөр</a:t>
            </a:r>
          </a:p>
          <a:p>
            <a:r>
              <a:rPr lang="mn-MN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 оны </a:t>
            </a:r>
            <a:r>
              <a:rPr lang="en-US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mn-MN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дугаар сарын </a:t>
            </a:r>
            <a:r>
              <a:rPr lang="en-US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mn-MN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-ны өдөр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явцын хувь: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хувьтай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Гүйцэтгэгчийн холбоо барих утас: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85555551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42618" y="3794254"/>
            <a:ext cx="5727993" cy="33855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явц:  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хувьтай</a:t>
            </a:r>
            <a:endParaRPr lang="mn-MN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00799" y="3964335"/>
            <a:ext cx="5553075" cy="73866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mn-MN" sz="1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Тулгамдаж буй асуудал: </a:t>
            </a:r>
            <a:r>
              <a:rPr lang="mn-MN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Санхүүжилт нь буцаагдсны улмаас засварын ажил хугацаанд нь эхлээгүй ба 9-р сарын дундуур эхэлсэн.</a:t>
            </a:r>
            <a:endParaRPr lang="mn-MN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00799" y="4745529"/>
            <a:ext cx="5553075" cy="33855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хэсгээс өгсөн зөвлөмж, үүрэг даалгавар:</a:t>
            </a:r>
            <a:endParaRPr lang="mn-MN" sz="16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00799" y="5164437"/>
            <a:ext cx="5553074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Гарсан зөрчил дутагдал: </a:t>
            </a:r>
            <a:endParaRPr lang="mn-MN" sz="16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315977" y="122368"/>
            <a:ext cx="1637898" cy="6448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9515" y="97653"/>
            <a:ext cx="1844360" cy="706711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49A76CAE-2EBE-4508-915A-2D430EEDA2EF}"/>
              </a:ext>
            </a:extLst>
          </p:cNvPr>
          <p:cNvSpPr/>
          <p:nvPr/>
        </p:nvSpPr>
        <p:spPr>
          <a:xfrm>
            <a:off x="432203" y="122368"/>
            <a:ext cx="1319324" cy="6448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mn-MN" dirty="0"/>
              <a:t>Шилжих барилга  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6400799" y="5563070"/>
            <a:ext cx="5553074" cy="98488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mn-MN" sz="1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явц:</a:t>
            </a:r>
            <a:r>
              <a:rPr lang="mn-MN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mn-MN" sz="1400" dirty="0">
                <a:solidFill>
                  <a:srgbClr val="203864"/>
                </a:solidFill>
                <a:latin typeface="Arial" panose="020B0604020202020204" pitchFamily="34" charset="0"/>
              </a:rPr>
              <a:t>Буулгалтын ажлыг хийж дууссан. Нийт 33 ширхэг дотор хаалга сольсон, 85 ширхэг вакум цонхыг шинээр тавьсан. Одоо дүүжин тааз нь солигдож дуусах шатандаа байна, бусад заслын ажил хийгдэж байна</a:t>
            </a:r>
            <a:r>
              <a:rPr lang="mn-MN" sz="1600" dirty="0">
                <a:solidFill>
                  <a:srgbClr val="203864"/>
                </a:solidFill>
                <a:latin typeface="Arial" panose="020B0604020202020204" pitchFamily="34" charset="0"/>
              </a:rPr>
              <a:t>. </a:t>
            </a:r>
            <a:endParaRPr lang="mn-MN" sz="1600" dirty="0">
              <a:solidFill>
                <a:srgbClr val="20386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288" y="4205584"/>
            <a:ext cx="1148889" cy="234237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013" y="1260827"/>
            <a:ext cx="1763698" cy="235159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013" y="4219983"/>
            <a:ext cx="1763698" cy="235159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754" y="4209264"/>
            <a:ext cx="1319795" cy="2373037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7845" y="1580225"/>
            <a:ext cx="3079374" cy="2032200"/>
          </a:xfrm>
          <a:prstGeom prst="rect">
            <a:avLst/>
          </a:prstGeom>
        </p:spPr>
      </p:pic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AF8898B7-F4EE-462A-9A66-75DE32F0A0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1479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5324" y="12312"/>
            <a:ext cx="12192000" cy="880129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612775" y="856641"/>
            <a:ext cx="11115675" cy="8959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AutoShape 12" descr="ÑÐÐÐÐÐÐÐÐ¢ÐÐ  Ð¥ÐÐ¢ Ð·ÑÑÐ³Ð°Ð½ Ð¸Ð»ÑÑÑÒ¯Ò¯Ð´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381248" y="-13963"/>
            <a:ext cx="7658101" cy="9277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mn-MN" sz="20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Сургуулийн барилга, 160 суудал 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mn-MN" sz="20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/Баян-Өлгий, Улаанхус сум, Хөх хөтөл баг/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59154" y="1039449"/>
            <a:ext cx="57023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Хүчин чадал: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 хүүхдийн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Барилга угсралтын ажлын гүйцэтгэгч: </a:t>
            </a:r>
          </a:p>
          <a:p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“Мурап” ХХК</a:t>
            </a:r>
            <a:endParaRPr lang="en-US" sz="16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Зураг төслийн автор: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ХХК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Захиалагчийн хяналтын байгууллага: </a:t>
            </a:r>
            <a:endParaRPr lang="mn-MN" sz="16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Гэрээний дүн: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997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,600,000 төгрөг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Санхүүжилт: 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Гэрээний эхлэх, дуусах огноо:</a:t>
            </a:r>
          </a:p>
          <a:p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 оны 07 дугаар сарын 2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-ны өдөр</a:t>
            </a:r>
          </a:p>
          <a:p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 оны 0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дугаар сарын 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-ны өдөр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явцын хувь: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хувьтай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0432" y="4068901"/>
            <a:ext cx="5319188" cy="33855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100%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315977" y="122368"/>
            <a:ext cx="1637898" cy="6448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9515" y="97653"/>
            <a:ext cx="1844360" cy="70671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52"/>
            <a:ext cx="2439907" cy="830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74" y="4522584"/>
            <a:ext cx="2683382" cy="150940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6328739-B49E-4C42-956C-D08458D5322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568" y="1112716"/>
            <a:ext cx="5319188" cy="282179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50" y="1097675"/>
            <a:ext cx="5305406" cy="28766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B5BBB6B-F25E-4863-9BAB-C2874147A88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398" y="4520641"/>
            <a:ext cx="2580138" cy="150940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FC5B70A3-5E2B-4408-A9DC-1B84B2EB5F21}"/>
              </a:ext>
            </a:extLst>
          </p:cNvPr>
          <p:cNvSpPr txBox="1"/>
          <p:nvPr/>
        </p:nvSpPr>
        <p:spPr>
          <a:xfrm>
            <a:off x="6359154" y="3987224"/>
            <a:ext cx="5435914" cy="132343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Барилгын ажил 100% дууссан. Улсын комисс барилгыг хүлээж авсан, гэхдээ гадны худагны засврын ажил дусаагүй учраас Улсын комиссоос үүрэг, даалгавар өгөгдөж, </a:t>
            </a:r>
            <a:r>
              <a:rPr lang="mn-MN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эцсийн байдлаар дүгнэлтэд гарын үсэг зурагдаагүй.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B2099654-D7BC-476C-88FF-C5E8A57E90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6293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09" b="22502"/>
          <a:stretch/>
        </p:blipFill>
        <p:spPr>
          <a:xfrm>
            <a:off x="381026" y="1097674"/>
            <a:ext cx="5305406" cy="2843263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-5324" y="12312"/>
            <a:ext cx="12192000" cy="880129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612775" y="856641"/>
            <a:ext cx="11115675" cy="8959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AutoShape 12" descr="ÑÐÐÐÐÐÐÐÐ¢ÐÐ  Ð¥ÐÐ¢ Ð·ÑÑÐ³Ð°Ð½ Ð¸Ð»ÑÑÑÒ¯Ò¯Ð´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381248" y="-13963"/>
            <a:ext cx="7658101" cy="9277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mn-MN" sz="20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Дотуур байрын барилга /Баян-Өлгий, Цэнгэл сум/   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82613" y="1025653"/>
            <a:ext cx="57023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Хүчин чадал: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150 ортой 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Барилга угсралтын ажлын гүйцэтгэгч: </a:t>
            </a:r>
          </a:p>
          <a:p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“Алтайн газрын хүч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ХХК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Зураг төслийн автор: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ХХК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Захиалагчийн хяналтын байгууллага: </a:t>
            </a:r>
            <a:endParaRPr lang="mn-MN" sz="16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Гэрээний дүн: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1,441,501,175 төгрөг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Санхүүжилт: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Гэрээний эхлэх, дуусах огноо:</a:t>
            </a:r>
          </a:p>
          <a:p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 оны 07 дугаар сарын 22-ны өдөр</a:t>
            </a:r>
          </a:p>
          <a:p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 оны 07 дугаар сарын 30-ны өдөр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явцын хувь: 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хувьтай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5310" y="4075846"/>
            <a:ext cx="5341121" cy="33855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99%</a:t>
            </a:r>
            <a:endParaRPr lang="mn-MN" sz="16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315977" y="122368"/>
            <a:ext cx="1637898" cy="6448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9515" y="97653"/>
            <a:ext cx="1844360" cy="70671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939"/>
            <a:ext cx="2439907" cy="830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22"/>
          <a:stretch/>
        </p:blipFill>
        <p:spPr>
          <a:xfrm>
            <a:off x="381025" y="4520641"/>
            <a:ext cx="2451821" cy="150940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3858" y="4520641"/>
            <a:ext cx="2602573" cy="1509401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FE440103-D047-4A50-9323-F0927BC92CA8}"/>
              </a:ext>
            </a:extLst>
          </p:cNvPr>
          <p:cNvSpPr txBox="1"/>
          <p:nvPr/>
        </p:nvSpPr>
        <p:spPr>
          <a:xfrm>
            <a:off x="6382613" y="4250641"/>
            <a:ext cx="5372390" cy="107721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rgbClr val="20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явц: </a:t>
            </a:r>
            <a:r>
              <a:rPr lang="mn-MN" sz="1600" dirty="0">
                <a:solidFill>
                  <a:srgbClr val="20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Барилга угсралтын үндсэн ажил дууссан. Гадна тохижилтын ажил хийгдэж дууссан. Одоо дутуу төсөв нь шийдэгдсэн нөхцөлд халаалтанд холбож ашиглалтад өгнө. Одоогоор ажил түр зогссон байна. 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910FC410-6DCE-4E27-AFC7-1EC9781402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28096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5324" y="4074"/>
            <a:ext cx="12192000" cy="880129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612775" y="856641"/>
            <a:ext cx="11115675" cy="8959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AutoShape 12" descr="ÑÐÐÐÐÐÐÐÐ¢ÐÐ  Ð¥ÐÐ¢ Ð·ÑÑÐ³Ð°Ð½ Ð¸Ð»ÑÑÑÒ¯Ò¯Ð´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381248" y="-13963"/>
            <a:ext cx="7658101" cy="9277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mn-MN" sz="20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Бага сургуулийн барилга, 360 суудал 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mn-MN" sz="20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/Баян-Өлгий, Цэнгэл сум, Тыва бага сургууль</a:t>
            </a:r>
            <a:r>
              <a:rPr lang="mn-MN" sz="2400" b="1" dirty="0">
                <a:solidFill>
                  <a:schemeClr val="accent1">
                    <a:lumMod val="50000"/>
                  </a:schemeClr>
                </a:solidFill>
              </a:rPr>
              <a:t>/</a:t>
            </a:r>
            <a:endParaRPr lang="en-US" sz="22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24237" y="1055905"/>
            <a:ext cx="555381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Хүчин чадал: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360 суудал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Барилга угсралтын ажлын гүйцэтгэгч: “Ганбарс” ХХК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Зураг төслийн автор: “   “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ХХК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Захиалагчийн хяналтын байгууллага:  </a:t>
            </a:r>
            <a:endParaRPr lang="mn-MN" sz="16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Гэрээний дүн: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1,199.1 сая төгрөг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Санхүүжилт: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600 сая төгрөг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Гэрээний эхлэх,дуусах огноо:</a:t>
            </a:r>
          </a:p>
          <a:p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 оны 04 дүгээр сарын 20-ны өдөр</a:t>
            </a:r>
          </a:p>
          <a:p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 оны 12 дугаар сарын 20-ны өдөр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явцын хувь: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 хувьтай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324237" y="3880682"/>
            <a:ext cx="558655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явц: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дүгээр давхрын карказ цутгалтын ажил хийгдэж дууссан. Санхүүжилт өгөөгүйгээс болж ажил одоо бүрэн зогссон.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91498" y="4859842"/>
            <a:ext cx="5586550" cy="33855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Тулгамдаж буй асуудал:</a:t>
            </a:r>
            <a:endParaRPr lang="mn-MN" sz="16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07867" y="5370569"/>
            <a:ext cx="5586550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хэсгээс өгсөн зөвлөмж, үүрэг даалгавар: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Аймгийн Барилга хот байгууллалтын хэлтсээс арматурын зай хэмжээг зургийн дагуу хийж гүйцэтгэх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315977" y="122368"/>
            <a:ext cx="1637898" cy="6448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9515" y="97653"/>
            <a:ext cx="1844360" cy="70671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626"/>
            <a:ext cx="2439907" cy="830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22BB026E-C418-4E5B-A288-950F07FA40A2}"/>
              </a:ext>
            </a:extLst>
          </p:cNvPr>
          <p:cNvSpPr txBox="1"/>
          <p:nvPr/>
        </p:nvSpPr>
        <p:spPr>
          <a:xfrm>
            <a:off x="381024" y="4069406"/>
            <a:ext cx="5305405" cy="33855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явц: 50%</a:t>
            </a:r>
            <a:endParaRPr lang="mn-MN" sz="16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253" y="4711679"/>
            <a:ext cx="2527176" cy="18256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657" y="4711679"/>
            <a:ext cx="2432050" cy="182560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228" y="966068"/>
            <a:ext cx="5292201" cy="2967544"/>
          </a:xfrm>
          <a:prstGeom prst="rect">
            <a:avLst/>
          </a:prstGeom>
        </p:spPr>
      </p:pic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98DEE51C-836B-43B7-B0C0-DFA3F4D681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9235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7938"/>
            <a:ext cx="12186676" cy="900980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612775" y="856641"/>
            <a:ext cx="11115675" cy="8959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AutoShape 12" descr="ÑÐÐÐÐÐÐÐÐ¢ÐÐ  Ð¥ÐÐ¢ Ð·ÑÑÐ³Ð°Ð½ Ð¸Ð»ÑÑÑÒ¯Ò¯Ð´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439906" y="-13963"/>
            <a:ext cx="7793061" cy="9277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mn-MN" sz="20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Сургуулийн барилга, спорт заал, 240 суудал /Баян-Өлгий, Ногооннуур сум, Цагааннуур тосгон</a:t>
            </a:r>
            <a:r>
              <a:rPr lang="mn-MN" sz="2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endParaRPr lang="en-US" sz="24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24366" y="1032977"/>
            <a:ext cx="536528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Хүчин чадал: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240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Барилга угсралтын ажлын гүйцэтгэгч: </a:t>
            </a:r>
          </a:p>
          <a:p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“Көшелик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ХХК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Зураг төслийн автор: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ХХК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Захиалагчийн хяналтын байгууллага: </a:t>
            </a:r>
            <a:endParaRPr lang="mn-MN" sz="16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Гэрээний дүн: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2,296,185,498</a:t>
            </a:r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төгрөг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Санхүүжилт: 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Гэрээний эхлэх,дуусах огноо:</a:t>
            </a:r>
          </a:p>
          <a:p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 оны 07 дугаар сарын 16-ны өдөр</a:t>
            </a:r>
          </a:p>
          <a:p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 оны 08 дугаар сарын 15-ны өдөр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явцын хувь: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 хувьтай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724366" y="4082039"/>
            <a:ext cx="5156038" cy="15696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явц: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Барилгын ажил 100% дууссан. Улсын комисс хүлээж авсан. </a:t>
            </a:r>
          </a:p>
          <a:p>
            <a:r>
              <a:rPr lang="mn-MN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Барилга байгууламжийг ашиглалтад оруулах комиссын 2020 оны 10 дугаар сарын 05-ны өдрийн 38/2020 дугаар дүгнэлт.</a:t>
            </a:r>
          </a:p>
          <a:p>
            <a:pPr algn="just"/>
            <a:endParaRPr lang="mn-MN" sz="1600" dirty="0">
              <a:solidFill>
                <a:srgbClr val="20386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315977" y="122368"/>
            <a:ext cx="1637898" cy="6448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5738" y="80914"/>
            <a:ext cx="1844360" cy="70671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565"/>
            <a:ext cx="2439907" cy="830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FC5AACFE-5F3A-4825-AB1D-365BDA3CFBBD}"/>
              </a:ext>
            </a:extLst>
          </p:cNvPr>
          <p:cNvSpPr txBox="1"/>
          <p:nvPr/>
        </p:nvSpPr>
        <p:spPr>
          <a:xfrm>
            <a:off x="381024" y="4205149"/>
            <a:ext cx="5305405" cy="33855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явц: 100 %</a:t>
            </a:r>
            <a:endParaRPr lang="mn-MN" sz="16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218" y="4683298"/>
            <a:ext cx="2952218" cy="166369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24" y="1040400"/>
            <a:ext cx="5416036" cy="305216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75" y="4688742"/>
            <a:ext cx="2952218" cy="1663698"/>
          </a:xfrm>
          <a:prstGeom prst="rect">
            <a:avLst/>
          </a:prstGeom>
        </p:spPr>
      </p:pic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011F5BA6-D37C-4DF2-9ABF-FF64F2E74A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6258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780"/>
            <a:ext cx="12192000" cy="880129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612775" y="856641"/>
            <a:ext cx="11115675" cy="8959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AutoShape 12" descr="ÑÐÐÐÐÐÐÐÐ¢ÐÐ  Ð¥ÐÐ¢ Ð·ÑÑÐ³Ð°Ð½ Ð¸Ð»ÑÑÑÒ¯Ò¯Ð´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381248" y="-13963"/>
            <a:ext cx="7658101" cy="9277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mn-MN" sz="20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Сургуулийн барилга, 640 суудал 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mn-MN" sz="20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/Баян-Өлгий, Өлгий сум, Кутты мекен хотхон/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58440" y="1066204"/>
            <a:ext cx="537001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Хүчин чадал: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640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Барилга угсралтын ажлын гүйцэтгэгч: </a:t>
            </a:r>
          </a:p>
          <a:p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“Көшелик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ХХК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Зураг төслийн автор: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ХХК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Захиалагчийн хяналтын байгууллага: </a:t>
            </a:r>
            <a:endParaRPr lang="mn-MN" sz="16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Гэрээний дүн: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4,984,458,609</a:t>
            </a:r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төгрөг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Санхүүжилт: 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Гэрээний эхлэх, дуусах огноо:</a:t>
            </a:r>
          </a:p>
          <a:p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 оны 08 дугаар сарын 21-ний өдөр</a:t>
            </a:r>
          </a:p>
          <a:p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 оны 08 дугаар сарын 01-ний өдөр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явцын хувь: 25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хувьтай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358440" y="4069406"/>
            <a:ext cx="5370010" cy="132343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явц: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mn-MN" sz="1600" b="0" i="0" u="none" strike="noStrike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1-р давхарын карказ угсрах ажил   хийгдэж байна. </a:t>
            </a:r>
            <a:r>
              <a:rPr lang="mn-MN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Мөн </a:t>
            </a:r>
            <a:r>
              <a:rPr lang="en-US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</a:t>
            </a:r>
            <a:r>
              <a:rPr lang="mn-MN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корпусын 1-р давхар, А корпусын баганын суурь хийгдэж байна.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Б, Г корпу</a:t>
            </a:r>
            <a:r>
              <a:rPr lang="mn-MN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сын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газар шорооны ажил дуссан</a:t>
            </a:r>
            <a:r>
              <a:rPr lang="mn-MN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Өвлийн улирал эхэлсэн учраас ажил түр зогссон.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358440" y="5445617"/>
            <a:ext cx="5370010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Тулгамдаж буй асуудал: </a:t>
            </a:r>
            <a:r>
              <a:rPr lang="mn-MN" sz="1600" dirty="0">
                <a:solidFill>
                  <a:srgbClr val="FF0000"/>
                </a:solidFill>
                <a:latin typeface="Arial" panose="020B0604020202020204" pitchFamily="34" charset="0"/>
              </a:rPr>
              <a:t>Гэрээний хугацааг сунгах шаардлагатай байна.</a:t>
            </a:r>
            <a:endParaRPr lang="mn-MN" sz="1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315977" y="122368"/>
            <a:ext cx="1637898" cy="6448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9515" y="97653"/>
            <a:ext cx="1844360" cy="70671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565"/>
            <a:ext cx="2439907" cy="830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A5E36491-E43F-404E-8962-DE2CD2437978}"/>
              </a:ext>
            </a:extLst>
          </p:cNvPr>
          <p:cNvSpPr txBox="1"/>
          <p:nvPr/>
        </p:nvSpPr>
        <p:spPr>
          <a:xfrm>
            <a:off x="381024" y="4069406"/>
            <a:ext cx="5305405" cy="33855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явц: 25%</a:t>
            </a:r>
            <a:endParaRPr lang="mn-MN" sz="16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24" y="4724864"/>
            <a:ext cx="2570844" cy="15684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080" y="995291"/>
            <a:ext cx="5295292" cy="298116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9149" y="4724864"/>
            <a:ext cx="2572223" cy="1568400"/>
          </a:xfrm>
          <a:prstGeom prst="rect">
            <a:avLst/>
          </a:prstGeom>
        </p:spPr>
      </p:pic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A814D8C0-1FD2-43FB-8DC7-AA00EE1CBB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9718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5324" y="1893"/>
            <a:ext cx="12192000" cy="880129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612775" y="856641"/>
            <a:ext cx="11115675" cy="8959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AutoShape 12" descr="ÑÐÐÐÐÐÐÐÐ¢ÐÐ  Ð¥ÐÐ¢ Ð·ÑÑÐ³Ð°Ð½ Ð¸Ð»ÑÑÑÒ¯Ò¯Ð´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381248" y="-13963"/>
            <a:ext cx="7658101" cy="9277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mn-MN" sz="2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Цэцэрлэгийн  барилга, 120 ор </a:t>
            </a:r>
          </a:p>
          <a:p>
            <a:pPr algn="ctr"/>
            <a:r>
              <a:rPr lang="mn-MN" sz="2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/Баян-Өлгий, Өлгий сум, Кутты мекен хотхон/</a:t>
            </a:r>
            <a:endParaRPr lang="en-US" sz="24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70137" y="1040444"/>
            <a:ext cx="536528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Хүчин чадал: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120 ор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Барилга угсралтын ажлын гүйцэтгэгч: </a:t>
            </a:r>
          </a:p>
          <a:p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“Көшелик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ХХК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Зураг төслийн автор: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ХХК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Захиалагчийн хяналтын байгууллага: </a:t>
            </a:r>
            <a:endParaRPr lang="mn-MN" sz="16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Гэрээний дүн: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761,2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,920</a:t>
            </a:r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төгрөг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Санхүүжилт: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 онд 400,000,000 төгрөг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Гэрээний эхлэх, дуусах огноо:</a:t>
            </a:r>
          </a:p>
          <a:p>
            <a:r>
              <a:rPr lang="mn-MN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 оны 07 дугаар сарын 20-ны өдөр</a:t>
            </a:r>
          </a:p>
          <a:p>
            <a:r>
              <a:rPr lang="mn-MN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 оны 07 дугаар сарын 20-ны өдөр</a:t>
            </a:r>
            <a:endParaRPr lang="mn-MN" sz="16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явцын хувь: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хувьтай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370137" y="4089235"/>
            <a:ext cx="5358313" cy="107721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явц: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Газар шорооны ажил болон суурийн ажил 100% хийгдэж дууссан. </a:t>
            </a:r>
            <a:r>
              <a:rPr lang="mn-MN" sz="160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Өрлөгийн ажлыг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эхлэх бэлтгэл </a:t>
            </a:r>
            <a:r>
              <a:rPr lang="mn-MN" sz="160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ажил бүрэн хангагдсан. </a:t>
            </a:r>
            <a:r>
              <a:rPr lang="mn-MN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Өвлийн улирал эхэлсэн учраас ажил түр зогссон.</a:t>
            </a:r>
            <a:endParaRPr lang="mn-MN" sz="1600" dirty="0">
              <a:solidFill>
                <a:srgbClr val="20386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70137" y="5259676"/>
            <a:ext cx="5365289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хэсгээс өгсөн зөвлөмж, үүрэг даалгавар: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Төлөвлөгөөт хугцаанд барилгын ажлыг чанартай гүйцэтгэн барилга байгууламжийг ашиглалтад өгөх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315977" y="122368"/>
            <a:ext cx="1637898" cy="6448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9515" y="97653"/>
            <a:ext cx="1844360" cy="706711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AB4E1970-5A18-4324-BFF4-7CCB20D95720}"/>
              </a:ext>
            </a:extLst>
          </p:cNvPr>
          <p:cNvSpPr txBox="1"/>
          <p:nvPr/>
        </p:nvSpPr>
        <p:spPr>
          <a:xfrm>
            <a:off x="381024" y="4069406"/>
            <a:ext cx="5540382" cy="33855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явц: 15%</a:t>
            </a:r>
            <a:endParaRPr lang="mn-MN" sz="16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0390527C-5AF5-4986-B85B-A15860380C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565"/>
            <a:ext cx="2439907" cy="830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8920" y="4829452"/>
            <a:ext cx="2722486" cy="153139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24" y="4829452"/>
            <a:ext cx="2722486" cy="153139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25" y="966069"/>
            <a:ext cx="5530886" cy="2993372"/>
          </a:xfrm>
          <a:prstGeom prst="rect">
            <a:avLst/>
          </a:prstGeom>
        </p:spPr>
      </p:pic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5552F95E-AE67-4457-96D6-6035A1AA76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6774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5324" y="4074"/>
            <a:ext cx="12192000" cy="880129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612775" y="856641"/>
            <a:ext cx="11115675" cy="8959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AutoShape 12" descr="ÑÐÐÐÐÐÐÐÐ¢ÐÐ  Ð¥ÐÐ¢ Ð·ÑÑÐ³Ð°Ð½ Ð¸Ð»ÑÑÑÒ¯Ò¯Ð´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381248" y="-13963"/>
            <a:ext cx="7658101" cy="9277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mn-MN" sz="20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Цэцэрлэгийн барилга, 100 ор /Баян-Өлгий, Бугат сум/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13173" y="1067429"/>
            <a:ext cx="492923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Хүчин чадал: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100 ортой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Барилга угсралтын ажлын гүйцэтгэгч: </a:t>
            </a:r>
          </a:p>
          <a:p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“Бабкер”ХХК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Зураг төслийн автор: ““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ХХК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Захиалагчийн хяналтын байгууллага: ГХБХБГ</a:t>
            </a:r>
            <a:endParaRPr lang="mn-MN" sz="16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Гэрээний дүн: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524,900,000 төгрөг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Санхүүжилт: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300,000,000 төгрөг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Гэрээний эхлэх, дуусах огноо:</a:t>
            </a:r>
          </a:p>
          <a:p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 оны 04 дүгээр сарын 03-ны өдөр</a:t>
            </a:r>
          </a:p>
          <a:p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 оны 07 дугаар сарын 01-ний өдөр</a:t>
            </a:r>
          </a:p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явцын хувь: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 хувьтай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3971" y="3958245"/>
            <a:ext cx="5102741" cy="33855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явц: 60%</a:t>
            </a:r>
            <a:endParaRPr lang="mn-MN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89071" y="5118789"/>
            <a:ext cx="4921904" cy="83099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Тулгамдаж буй асуудал: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mn-MN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2018, 2019 оны санхүүжилт татуулсан. 2020 оны төсөвт 300 сая төгрөг тавигдсан.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315977" y="122368"/>
            <a:ext cx="1637898" cy="6448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9515" y="97653"/>
            <a:ext cx="1844360" cy="70671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939"/>
            <a:ext cx="2439907" cy="830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5EEB22C9-A74F-4199-90B4-C26BC2AAEF16}"/>
              </a:ext>
            </a:extLst>
          </p:cNvPr>
          <p:cNvSpPr txBox="1"/>
          <p:nvPr/>
        </p:nvSpPr>
        <p:spPr>
          <a:xfrm>
            <a:off x="6889071" y="3868196"/>
            <a:ext cx="4921903" cy="107721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mn-MN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Ажлын явц:</a:t>
            </a:r>
            <a:r>
              <a:rPr lang="mn-MN" sz="1600" b="1" dirty="0">
                <a:solidFill>
                  <a:srgbClr val="20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mn-MN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Одоо дээврийн ажил хийгдэж байна. Энэ жил хийгдэх ёстой ажил үндсэндээ дуусч байгаа. Өвлийн улирал эхэлсэн учраас ажил түр зогссон.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8795" y="4513555"/>
            <a:ext cx="2942682" cy="218517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71" y="4513555"/>
            <a:ext cx="3178926" cy="217309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8795" y="1377990"/>
            <a:ext cx="2892174" cy="217964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767" y="1317718"/>
            <a:ext cx="3132129" cy="2207012"/>
          </a:xfrm>
          <a:prstGeom prst="rect">
            <a:avLst/>
          </a:prstGeom>
        </p:spPr>
      </p:pic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382BC481-38A5-40EC-A67B-2B947BCB7A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026508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10749</TotalTime>
  <Words>2218</Words>
  <Application>Microsoft Office PowerPoint</Application>
  <PresentationFormat>Widescreen</PresentationFormat>
  <Paragraphs>305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Баян-Өлгий Аймаг</cp:lastModifiedBy>
  <cp:revision>811</cp:revision>
  <cp:lastPrinted>2021-01-25T11:28:02Z</cp:lastPrinted>
  <dcterms:created xsi:type="dcterms:W3CDTF">2019-09-04T06:48:47Z</dcterms:created>
  <dcterms:modified xsi:type="dcterms:W3CDTF">2021-01-25T11:28:40Z</dcterms:modified>
</cp:coreProperties>
</file>